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42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495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63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3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56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60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35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82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08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81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1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18441-2A7D-47E6-95BE-8A837B020FB7}" type="datetimeFigureOut">
              <a:rPr lang="en-GB" smtClean="0"/>
              <a:t>28/08/2013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B6A7A-2176-473C-878C-2B0A6D055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58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4283968" y="2796833"/>
            <a:ext cx="169109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C3</a:t>
            </a:r>
            <a:br>
              <a:rPr lang="en-GB" sz="1400" dirty="0" smtClean="0"/>
            </a:br>
            <a:r>
              <a:rPr lang="en-GB" sz="1400" dirty="0" smtClean="0"/>
              <a:t>Sustained </a:t>
            </a:r>
          </a:p>
          <a:p>
            <a:pPr algn="ctr"/>
            <a:r>
              <a:rPr lang="en-GB" sz="1400" dirty="0" smtClean="0"/>
              <a:t>Ecosystems &amp; Food Security</a:t>
            </a:r>
            <a:endParaRPr lang="en-GB" sz="1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566603" y="2798932"/>
            <a:ext cx="1755283" cy="2346951"/>
            <a:chOff x="566603" y="2798932"/>
            <a:chExt cx="1755283" cy="2346951"/>
          </a:xfrm>
        </p:grpSpPr>
        <p:sp>
          <p:nvSpPr>
            <p:cNvPr id="44" name="TextBox 43"/>
            <p:cNvSpPr txBox="1"/>
            <p:nvPr/>
          </p:nvSpPr>
          <p:spPr>
            <a:xfrm>
              <a:off x="566603" y="2798932"/>
              <a:ext cx="1755283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C1</a:t>
              </a:r>
            </a:p>
            <a:p>
              <a:pPr algn="ctr"/>
              <a:r>
                <a:rPr lang="en-GB" sz="1400" dirty="0" smtClean="0"/>
                <a:t>Sustained Ocean Observations</a:t>
              </a:r>
            </a:p>
            <a:p>
              <a:pPr algn="ctr"/>
              <a:endParaRPr lang="en-GB" sz="14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66603" y="3760888"/>
              <a:ext cx="1565365" cy="138499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GOOS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CEOS VCs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Ocean Acidification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err="1" smtClean="0">
                  <a:solidFill>
                    <a:schemeClr val="accent1"/>
                  </a:solidFill>
                </a:rPr>
                <a:t>OceanSITES</a:t>
              </a:r>
              <a:endParaRPr lang="en-GB" sz="1200" dirty="0" smtClean="0">
                <a:solidFill>
                  <a:schemeClr val="accent1"/>
                </a:solidFill>
              </a:endParaRP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Argo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GCOS Ocean ECVs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IOCCP</a:t>
              </a:r>
              <a:endParaRPr lang="en-GB" sz="12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463853" y="2798931"/>
            <a:ext cx="1848391" cy="2191542"/>
            <a:chOff x="2463853" y="2798931"/>
            <a:chExt cx="1848391" cy="2191542"/>
          </a:xfrm>
        </p:grpSpPr>
        <p:sp>
          <p:nvSpPr>
            <p:cNvPr id="45" name="TextBox 44"/>
            <p:cNvSpPr txBox="1"/>
            <p:nvPr/>
          </p:nvSpPr>
          <p:spPr>
            <a:xfrm>
              <a:off x="2463853" y="2798931"/>
              <a:ext cx="1676099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C2</a:t>
              </a:r>
            </a:p>
            <a:p>
              <a:pPr algn="ctr"/>
              <a:r>
                <a:rPr lang="en-GB" sz="1400" dirty="0" smtClean="0"/>
                <a:t>Developing Capacity </a:t>
              </a:r>
            </a:p>
            <a:p>
              <a:pPr algn="ctr"/>
              <a:r>
                <a:rPr lang="en-GB" sz="1400" dirty="0" smtClean="0"/>
                <a:t>&amp; Societal Awareness</a:t>
              </a:r>
              <a:endParaRPr lang="en-GB" sz="14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463853" y="3790144"/>
              <a:ext cx="1848391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Fellowship Programmes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Centres of Excellence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Visiting Professorships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Ocean Teachers</a:t>
              </a:r>
            </a:p>
            <a:p>
              <a:pPr marL="171450" indent="-171450">
                <a:buFontTx/>
                <a:buChar char="-"/>
              </a:pPr>
              <a:r>
                <a:rPr lang="en-GB" sz="1200" dirty="0" smtClean="0">
                  <a:solidFill>
                    <a:schemeClr val="accent1"/>
                  </a:solidFill>
                </a:rPr>
                <a:t>Outreach Activities</a:t>
              </a:r>
            </a:p>
            <a:p>
              <a:pPr marL="171450" indent="-171450">
                <a:buFontTx/>
                <a:buChar char="-"/>
              </a:pPr>
              <a:endParaRPr lang="en-GB" sz="12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283968" y="3762904"/>
            <a:ext cx="1565365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accent1"/>
                </a:solidFill>
              </a:rPr>
              <a:t>SAFARI</a:t>
            </a:r>
          </a:p>
          <a:p>
            <a:pPr marL="171450" indent="-171450">
              <a:buFontTx/>
              <a:buChar char="-"/>
            </a:pPr>
            <a:r>
              <a:rPr lang="en-GB" sz="1200" dirty="0" err="1" smtClean="0">
                <a:solidFill>
                  <a:schemeClr val="accent1"/>
                </a:solidFill>
              </a:rPr>
              <a:t>ChloroGIN</a:t>
            </a:r>
            <a:endParaRPr lang="en-GB" sz="1200" dirty="0" smtClean="0">
              <a:solidFill>
                <a:schemeClr val="accent1"/>
              </a:solidFill>
            </a:endParaRP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accent1"/>
                </a:solidFill>
              </a:rPr>
              <a:t>CPR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accent1"/>
                </a:solidFill>
              </a:rPr>
              <a:t>IQOE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accent1"/>
                </a:solidFill>
              </a:rPr>
              <a:t>Ocean </a:t>
            </a:r>
            <a:r>
              <a:rPr lang="en-GB" sz="1200" dirty="0" smtClean="0">
                <a:solidFill>
                  <a:schemeClr val="accent1"/>
                </a:solidFill>
              </a:rPr>
              <a:t>Acidification</a:t>
            </a:r>
          </a:p>
          <a:p>
            <a:pPr marL="171450" indent="-171450">
              <a:buFontTx/>
              <a:buChar char="-"/>
            </a:pPr>
            <a:r>
              <a:rPr lang="en-GB" sz="1200" dirty="0" smtClean="0">
                <a:solidFill>
                  <a:schemeClr val="accent1"/>
                </a:solidFill>
              </a:rPr>
              <a:t>HAB</a:t>
            </a:r>
            <a:endParaRPr lang="en-GB" sz="1200" dirty="0">
              <a:solidFill>
                <a:schemeClr val="accent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196789" y="2798932"/>
            <a:ext cx="1039507" cy="1425637"/>
            <a:chOff x="6196789" y="2798932"/>
            <a:chExt cx="1039507" cy="1425637"/>
          </a:xfrm>
        </p:grpSpPr>
        <p:sp>
          <p:nvSpPr>
            <p:cNvPr id="47" name="TextBox 46"/>
            <p:cNvSpPr txBox="1"/>
            <p:nvPr/>
          </p:nvSpPr>
          <p:spPr>
            <a:xfrm>
              <a:off x="6196789" y="2798932"/>
              <a:ext cx="1039507" cy="9541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C4</a:t>
              </a:r>
            </a:p>
            <a:p>
              <a:pPr algn="ctr"/>
              <a:r>
                <a:rPr lang="en-GB" sz="1400" dirty="0" smtClean="0"/>
                <a:t>Ocean </a:t>
              </a:r>
            </a:p>
            <a:p>
              <a:pPr algn="ctr"/>
              <a:r>
                <a:rPr lang="en-GB" sz="1400" dirty="0" smtClean="0"/>
                <a:t>Forecasting</a:t>
              </a:r>
            </a:p>
            <a:p>
              <a:pPr algn="ctr"/>
              <a:endParaRPr lang="en-GB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270330" y="3762904"/>
              <a:ext cx="89242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1200" dirty="0" smtClean="0">
                  <a:solidFill>
                    <a:schemeClr val="accent1"/>
                  </a:solidFill>
                </a:rPr>
                <a:t>- GODAE</a:t>
              </a:r>
              <a:br>
                <a:rPr lang="en-GB" sz="1200" dirty="0" smtClean="0">
                  <a:solidFill>
                    <a:schemeClr val="accent1"/>
                  </a:solidFill>
                </a:rPr>
              </a:br>
              <a:r>
                <a:rPr lang="en-GB" sz="1200" dirty="0" err="1" smtClean="0">
                  <a:solidFill>
                    <a:schemeClr val="accent1"/>
                  </a:solidFill>
                </a:rPr>
                <a:t>OceanView</a:t>
              </a:r>
              <a:endParaRPr lang="en-GB" sz="12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95536" y="404664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Model:</a:t>
            </a:r>
            <a:endParaRPr lang="en-GB" dirty="0"/>
          </a:p>
        </p:txBody>
      </p:sp>
      <p:grpSp>
        <p:nvGrpSpPr>
          <p:cNvPr id="29" name="Group 28"/>
          <p:cNvGrpSpPr/>
          <p:nvPr/>
        </p:nvGrpSpPr>
        <p:grpSpPr>
          <a:xfrm>
            <a:off x="539552" y="968786"/>
            <a:ext cx="2154552" cy="1020054"/>
            <a:chOff x="539552" y="968786"/>
            <a:chExt cx="2154552" cy="1020054"/>
          </a:xfrm>
        </p:grpSpPr>
        <p:sp>
          <p:nvSpPr>
            <p:cNvPr id="25" name="TextBox 24"/>
            <p:cNvSpPr txBox="1"/>
            <p:nvPr/>
          </p:nvSpPr>
          <p:spPr>
            <a:xfrm>
              <a:off x="539552" y="970275"/>
              <a:ext cx="372217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 smtClean="0"/>
                <a:t>C1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385782" y="970275"/>
              <a:ext cx="372218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 smtClean="0"/>
                <a:t>C3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21886" y="968786"/>
              <a:ext cx="372218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 smtClean="0"/>
                <a:t>C4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03648" y="1681063"/>
              <a:ext cx="372218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 smtClean="0"/>
                <a:t>C2</a:t>
              </a:r>
            </a:p>
          </p:txBody>
        </p:sp>
        <p:cxnSp>
          <p:nvCxnSpPr>
            <p:cNvPr id="20" name="Straight Arrow Connector 19"/>
            <p:cNvCxnSpPr>
              <a:stCxn id="28" idx="0"/>
            </p:cNvCxnSpPr>
            <p:nvPr/>
          </p:nvCxnSpPr>
          <p:spPr>
            <a:xfrm flipV="1">
              <a:off x="1589757" y="1278052"/>
              <a:ext cx="0" cy="4030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 flipV="1">
              <a:off x="911769" y="1278052"/>
              <a:ext cx="491879" cy="4030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V="1">
              <a:off x="1775866" y="1278052"/>
              <a:ext cx="546020" cy="40301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7345399" y="2799978"/>
            <a:ext cx="1403065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C5</a:t>
            </a:r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Services for the </a:t>
            </a:r>
          </a:p>
          <a:p>
            <a:pPr algn="ctr"/>
            <a:r>
              <a:rPr lang="en-GB" sz="1400" dirty="0" smtClean="0"/>
              <a:t>Coastal Zone</a:t>
            </a:r>
          </a:p>
          <a:p>
            <a:pPr algn="ctr"/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109631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52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Plymouth Marine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Cheung</dc:creator>
  <cp:lastModifiedBy>Victoria Cheung</cp:lastModifiedBy>
  <cp:revision>13</cp:revision>
  <cp:lastPrinted>2013-08-28T12:23:42Z</cp:lastPrinted>
  <dcterms:created xsi:type="dcterms:W3CDTF">2013-05-16T10:36:13Z</dcterms:created>
  <dcterms:modified xsi:type="dcterms:W3CDTF">2013-08-28T16:07:03Z</dcterms:modified>
</cp:coreProperties>
</file>